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handoutMasterIdLst>
    <p:handoutMasterId r:id="rId32"/>
  </p:handoutMasterIdLst>
  <p:sldIdLst>
    <p:sldId id="256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523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524" r:id="rId30"/>
    <p:sldId id="3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 Tavares" initials="GT" lastIdx="10" clrIdx="0">
    <p:extLst>
      <p:ext uri="{19B8F6BF-5375-455C-9EA6-DF929625EA0E}">
        <p15:presenceInfo xmlns:p15="http://schemas.microsoft.com/office/powerpoint/2012/main" userId="S-1-5-21-1244020187-519449412-911163043-17293" providerId="AD"/>
      </p:ext>
    </p:extLst>
  </p:cmAuthor>
  <p:cmAuthor id="2" name="David Kendall" initials="DK" lastIdx="4" clrIdx="1">
    <p:extLst>
      <p:ext uri="{19B8F6BF-5375-455C-9EA6-DF929625EA0E}">
        <p15:presenceInfo xmlns:p15="http://schemas.microsoft.com/office/powerpoint/2012/main" userId="S-1-5-21-1244020187-519449412-911163043-23115" providerId="AD"/>
      </p:ext>
    </p:extLst>
  </p:cmAuthor>
  <p:cmAuthor id="3" name="David Kendall" initials="DK [2]" lastIdx="1" clrIdx="2">
    <p:extLst>
      <p:ext uri="{19B8F6BF-5375-455C-9EA6-DF929625EA0E}">
        <p15:presenceInfo xmlns:p15="http://schemas.microsoft.com/office/powerpoint/2012/main" userId="S::david.kendall@cadmusgroup.com::58806243-4d19-4b13-b885-b469f347d1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431"/>
    <a:srgbClr val="575757"/>
    <a:srgbClr val="57A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463" autoAdjust="0"/>
  </p:normalViewPr>
  <p:slideViewPr>
    <p:cSldViewPr snapToGrid="0">
      <p:cViewPr varScale="1">
        <p:scale>
          <a:sx n="54" d="100"/>
          <a:sy n="54" d="100"/>
        </p:scale>
        <p:origin x="1036" y="52"/>
      </p:cViewPr>
      <p:guideLst/>
    </p:cSldViewPr>
  </p:slideViewPr>
  <p:outlineViewPr>
    <p:cViewPr>
      <p:scale>
        <a:sx n="33" d="100"/>
        <a:sy n="33" d="100"/>
      </p:scale>
      <p:origin x="0" y="-321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AFAD3-F3BD-4395-8F77-9999A3AF0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A46B-586F-4CBE-9952-6BEDC6089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8505-E7EB-4B8F-BF8D-66EAD648D0DD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23D6-7DAB-4005-B034-4AFEE3EA5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BB4C-A847-42FD-8740-E25E0B7BB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9F10-0CE8-46B5-BCEC-A8D128FCB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6B7D5-9D73-41BF-83DA-82B7B0CE3957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2048F-5A58-44FC-BB6B-8004B9256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822" y="1122365"/>
            <a:ext cx="8558357" cy="1220787"/>
          </a:xfrm>
        </p:spPr>
        <p:txBody>
          <a:bodyPr anchor="b"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19E53-3E23-440A-8EE7-95966424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" y="5872795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0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38DDE6-B4A7-0541-90DA-8FC7EEF0F91C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A92967-FF1D-F449-95B6-E31F8359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205973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A9AEBB-8891-A342-9D8E-FDE1EF163A4C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0EF1FA-DB3B-394B-94CA-7630D7D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77CCBE-2056-4A6A-AADD-907E6B311E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4888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779B46-53E1-5149-8E8C-35E83EBC25FD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77D519-0397-B742-A4B4-77644D4D3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142622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521229"/>
            <a:ext cx="4256858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3AEF4AA-E762-4CCB-8C4A-9592823B5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0095" y="5824699"/>
            <a:ext cx="798763" cy="30321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123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9F7116-2CE5-4A1C-9C55-E527BC721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52850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6B7D5-9D73-41BF-83DA-82B7B0CE3957}"/>
              </a:ext>
            </a:extLst>
          </p:cNvPr>
          <p:cNvSpPr/>
          <p:nvPr userDrawn="1"/>
        </p:nvSpPr>
        <p:spPr>
          <a:xfrm>
            <a:off x="0" y="2964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19E53-3E23-440A-8EE7-95966424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7438"/>
            <a:ext cx="8229600" cy="185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" y="5872795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9144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9144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7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Intro 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DC145-E118-4B1C-B828-C267C3F1B408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7DF25-4A84-449F-A44A-BC272B17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3" y="1521229"/>
            <a:ext cx="8521286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A36DD-A726-485F-AAB8-E1585FEB3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AC79012-DFD9-487A-AE91-319B867CC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C8519E-E236-413F-A705-5F99B6BB6A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5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E6045C-87BC-BD47-A7E5-238F848CD41B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10A0E6-7D1E-7B42-BEC3-3FF68A7F1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1" y="1521229"/>
            <a:ext cx="8521287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D7A079-868D-412D-A425-F18877D9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AD06FF2-3D49-487C-B170-F9D381F2A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3F4A35-2251-41EE-98F7-6F7C80678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4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D0A2C3-9207-0747-9486-E6260DD213CC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212CCB-DF73-D741-AB07-0D090D0B1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1" y="1521229"/>
            <a:ext cx="8521287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1E1DDB-163D-4DCC-ACF2-C3B8BB4F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0915D09-1355-40F5-B6B4-3B5DA81E54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D7EDDF4-A93D-4C2E-A9C1-50EF50248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9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A02859-13E6-5A4B-A1A2-D207A1E10F30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50D9DF-B7B2-8B45-8028-6376AD17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142622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521229"/>
            <a:ext cx="4256858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98109F-D8F3-4DD1-88F2-60D8CD29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1734820-5E17-4293-AA0D-490C8DE1B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D375BE8-6CDA-4A00-B406-82A2464D0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8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074E5C-7F33-744D-828A-63B468ED77EB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8D238-310A-B241-A7E7-152CB9E9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2048F-5A58-44FC-BB6B-8004B9256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822" y="1122365"/>
            <a:ext cx="8558357" cy="1220787"/>
          </a:xfrm>
        </p:spPr>
        <p:txBody>
          <a:bodyPr anchor="b"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" y="5872795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3CC7C-8AC3-B84B-9BE9-3392D349F1BB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D5D84-B877-A943-8C87-5B77A44A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" y="5872795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9144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9144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1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A5303-72BF-2E4F-A2AE-19DB2789850B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5180F7-F67E-2A4A-956D-AEF140B54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6C3AFA8-CF49-4D54-9168-38931552E6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2790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C4DE-535A-48A8-B070-5257614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Master w/o PM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0034-040C-4A73-B481-BC4B843F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42F2-B8CF-4FBB-92F0-1AC6DDF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9BD-0B0C-4866-A0B7-9C9DC31A51B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5D1E-236B-4794-BD1C-A348F440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CAED-1C23-4596-B207-CC261274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692-8B36-4761-9A7C-D6FD3AE4F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2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6" r:id="rId2"/>
    <p:sldLayoutId id="2147483650" r:id="rId3"/>
    <p:sldLayoutId id="2147483667" r:id="rId4"/>
    <p:sldLayoutId id="2147483666" r:id="rId5"/>
    <p:sldLayoutId id="214748366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C4DE-535A-48A8-B070-5257614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Master w/ PM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0034-040C-4A73-B481-BC4B843F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42F2-B8CF-4FBB-92F0-1AC6DDF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9BD-0B0C-4866-A0B7-9C9DC31A51B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5D1E-236B-4794-BD1C-A348F440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CAED-1C23-4596-B207-CC261274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692-8B36-4761-9A7C-D6FD3AE4F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DF54-290B-4006-9115-CBC77BA83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CERT Basic Training</a:t>
            </a:r>
          </a:p>
        </p:txBody>
      </p:sp>
    </p:spTree>
    <p:extLst>
      <p:ext uri="{BB962C8B-B14F-4D97-AF65-F5344CB8AC3E}">
        <p14:creationId xmlns:p14="http://schemas.microsoft.com/office/powerpoint/2010/main" val="208759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573CD-CF35-4667-BC3A-6AEB6B34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CERT Volunteers</a:t>
            </a:r>
            <a:r>
              <a:rPr lang="en-US" sz="400" dirty="0"/>
              <a:t> </a:t>
            </a:r>
            <a:r>
              <a:rPr lang="en-US" sz="400" dirty="0">
                <a:solidFill>
                  <a:srgbClr val="448431"/>
                </a:solidFill>
              </a:rPr>
              <a:t>(2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E6333-8336-4A24-A661-9F811C13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Once responders have arrived, provide them with detailed information from your size-up. Ask how you may be of assistance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your safety, first responders may ask you to leave the area. Report the incident and your role to your CERT Team Leader and local agency CERT affiliation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Communication is key for supporting first responders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1192-777D-484A-93C0-E816ED2CD6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358E-0231-4DAE-B5D7-C9C93B516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57D72-E089-4810-8100-9664C97BC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4-7</a:t>
            </a:r>
          </a:p>
        </p:txBody>
      </p:sp>
    </p:spTree>
    <p:extLst>
      <p:ext uri="{BB962C8B-B14F-4D97-AF65-F5344CB8AC3E}">
        <p14:creationId xmlns:p14="http://schemas.microsoft.com/office/powerpoint/2010/main" val="375531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E6C1B-320B-4BD8-AE74-DA0D8483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of Disaster Medical Operations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220CB-316B-44D2-B8F1-99D690D1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Triage/Assessment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Morgue</a:t>
            </a:r>
          </a:p>
          <a:p>
            <a:r>
              <a:rPr lang="en-US" dirty="0"/>
              <a:t>Supply</a:t>
            </a:r>
          </a:p>
        </p:txBody>
      </p:sp>
      <p:pic>
        <p:nvPicPr>
          <p:cNvPr id="6" name="Picture 5" descr="Photo of ambulances parked on a bridge.">
            <a:extLst>
              <a:ext uri="{FF2B5EF4-FFF2-40B4-BE49-F238E27FC236}">
                <a16:creationId xmlns:a16="http://schemas.microsoft.com/office/drawing/2014/main" id="{882D99F8-2002-4A9F-A9D9-4783FAF9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3" y="1875104"/>
            <a:ext cx="4673355" cy="310779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59927A-6813-4270-B76E-A1B2348280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6AA1C-4278-44CF-923B-C05AD98D4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0173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3571B-C15E-43D8-B4A0-E7A142559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4-8</a:t>
            </a:r>
          </a:p>
        </p:txBody>
      </p:sp>
    </p:spTree>
    <p:extLst>
      <p:ext uri="{BB962C8B-B14F-4D97-AF65-F5344CB8AC3E}">
        <p14:creationId xmlns:p14="http://schemas.microsoft.com/office/powerpoint/2010/main" val="136796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4CC4E-2225-4CC8-AE3A-5A904417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 a Medical Treatment Area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FFAE0-7F55-4118-A037-E21D22C3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5083335" cy="4781145"/>
          </a:xfrm>
        </p:spPr>
        <p:txBody>
          <a:bodyPr>
            <a:normAutofit/>
          </a:bodyPr>
          <a:lstStyle/>
          <a:p>
            <a:r>
              <a:rPr lang="en-US" dirty="0"/>
              <a:t>Select site and set up treatment area as soon as injured survivors are confirmed </a:t>
            </a:r>
          </a:p>
          <a:p>
            <a:r>
              <a:rPr lang="en-US" dirty="0"/>
              <a:t>When determining best location(s) for treatment area, consider:</a:t>
            </a:r>
          </a:p>
          <a:p>
            <a:pPr lvl="1"/>
            <a:r>
              <a:rPr lang="en-US" dirty="0"/>
              <a:t>Safety of rescuers and survivors</a:t>
            </a:r>
          </a:p>
          <a:p>
            <a:pPr lvl="1"/>
            <a:r>
              <a:rPr lang="en-US" dirty="0"/>
              <a:t>Ease of access to resources </a:t>
            </a:r>
          </a:p>
        </p:txBody>
      </p:sp>
      <p:pic>
        <p:nvPicPr>
          <p:cNvPr id="6" name="Picture 5" descr="Photo: CERT workers in medical treatment area tend to patients.">
            <a:extLst>
              <a:ext uri="{FF2B5EF4-FFF2-40B4-BE49-F238E27FC236}">
                <a16:creationId xmlns:a16="http://schemas.microsoft.com/office/drawing/2014/main" id="{F2A76E6E-8098-4816-9DE7-A0253315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86" y="2170595"/>
            <a:ext cx="3559322" cy="302606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2F3270-6C0C-4A1F-9506-7295A9C4E0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38FAE-140F-4DC9-BA06-DCA30E202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5E9CA-E702-400E-9582-3DDBF9C141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4-9</a:t>
            </a:r>
          </a:p>
        </p:txBody>
      </p:sp>
    </p:spTree>
    <p:extLst>
      <p:ext uri="{BB962C8B-B14F-4D97-AF65-F5344CB8AC3E}">
        <p14:creationId xmlns:p14="http://schemas.microsoft.com/office/powerpoint/2010/main" val="187829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A9163D-A14A-47B5-8C6A-AF8EDD6E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Treatment Areas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27CFF0-B800-4F25-931B-FB9119FE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meet the challenge of limited resources, CERT may need to establish:</a:t>
            </a:r>
          </a:p>
          <a:p>
            <a:pPr lvl="1"/>
            <a:r>
              <a:rPr lang="en-US" dirty="0"/>
              <a:t>Decentralized Treatment Areas (more than one location)</a:t>
            </a:r>
          </a:p>
          <a:p>
            <a:pPr lvl="1"/>
            <a:r>
              <a:rPr lang="en-US" dirty="0"/>
              <a:t>Centralized Treatment Areas (one location)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4F914-683C-4F27-B7C6-04478F8609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126C-609D-49D6-BFF6-B5A78C912E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14050-39C5-4BEA-8EE6-92A2181A0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4-10</a:t>
            </a:r>
          </a:p>
        </p:txBody>
      </p:sp>
    </p:spTree>
    <p:extLst>
      <p:ext uri="{BB962C8B-B14F-4D97-AF65-F5344CB8AC3E}">
        <p14:creationId xmlns:p14="http://schemas.microsoft.com/office/powerpoint/2010/main" val="315254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F3F49-5E04-4630-83A8-12D1A1D2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for Rescuers and Survivors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64965E-9746-44ED-88D4-5B1C5524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structures with light damage:</a:t>
            </a:r>
          </a:p>
          <a:p>
            <a:pPr lvl="1"/>
            <a:r>
              <a:rPr lang="en-US" dirty="0"/>
              <a:t>Assess survivors as they are found</a:t>
            </a:r>
          </a:p>
          <a:p>
            <a:pPr lvl="1"/>
            <a:r>
              <a:rPr lang="en-US" dirty="0"/>
              <a:t>Further medical treatment is performed in a safe location inside the designated treatment area </a:t>
            </a:r>
          </a:p>
          <a:p>
            <a:r>
              <a:rPr lang="en-US" dirty="0"/>
              <a:t>In structures with moderate damage:</a:t>
            </a:r>
          </a:p>
          <a:p>
            <a:pPr lvl="1"/>
            <a:r>
              <a:rPr lang="en-US" dirty="0"/>
              <a:t>Assess survivors as they are found</a:t>
            </a:r>
          </a:p>
          <a:p>
            <a:pPr lvl="1"/>
            <a:r>
              <a:rPr lang="en-US" dirty="0"/>
              <a:t>Survivors are sent to a medical treatment area a safe distance from the incident </a:t>
            </a:r>
          </a:p>
          <a:p>
            <a:pPr marL="457189" lvl="1" indent="0">
              <a:buNone/>
            </a:pPr>
            <a:endParaRPr lang="en-US" sz="700" dirty="0"/>
          </a:p>
          <a:p>
            <a:pPr marL="457189" lvl="1" indent="0" algn="ctr">
              <a:buNone/>
            </a:pPr>
            <a:r>
              <a:rPr lang="en-US" b="1" dirty="0"/>
              <a:t>Individual safety is the number one priority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2E549-1C60-4829-8F03-24697A2425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E87BB-D77D-49AE-AACA-3A76E783A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28113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2FF11-E224-4FD8-B255-54E39056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4-11</a:t>
            </a:r>
          </a:p>
        </p:txBody>
      </p:sp>
    </p:spTree>
    <p:extLst>
      <p:ext uri="{BB962C8B-B14F-4D97-AF65-F5344CB8AC3E}">
        <p14:creationId xmlns:p14="http://schemas.microsoft.com/office/powerpoint/2010/main" val="285338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Head-to-Toe Assessment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986620" cy="4781145"/>
          </a:xfrm>
        </p:spPr>
        <p:txBody>
          <a:bodyPr/>
          <a:lstStyle/>
          <a:p>
            <a:r>
              <a:rPr lang="en-US" dirty="0"/>
              <a:t>Objectives of head-to-toe assessment:</a:t>
            </a:r>
          </a:p>
          <a:p>
            <a:pPr lvl="1"/>
            <a:r>
              <a:rPr lang="en-US" dirty="0"/>
              <a:t>Determine extent of injuries</a:t>
            </a:r>
          </a:p>
          <a:p>
            <a:pPr lvl="1"/>
            <a:r>
              <a:rPr lang="en-US" dirty="0"/>
              <a:t>Determine type of treatment needed</a:t>
            </a:r>
          </a:p>
          <a:p>
            <a:pPr lvl="1"/>
            <a:r>
              <a:rPr lang="en-US" dirty="0"/>
              <a:t>Document injuries </a:t>
            </a:r>
          </a:p>
        </p:txBody>
      </p:sp>
      <p:pic>
        <p:nvPicPr>
          <p:cNvPr id="7" name="Picture 6" descr="Photo: CERT members conduct a head-to-toe assessment of a patient and place a splint on the patient's leg. ">
            <a:extLst>
              <a:ext uri="{FF2B5EF4-FFF2-40B4-BE49-F238E27FC236}">
                <a16:creationId xmlns:a16="http://schemas.microsoft.com/office/drawing/2014/main" id="{9E6EFB07-C400-419C-A850-B8079E06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62" y="1913945"/>
            <a:ext cx="3322636" cy="35394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FC32-D4A0-4627-807B-49DBCB24E8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BF29A-6EBD-4C48-B38D-E09B88CAB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D29E1-07DF-419D-9A93-9E652587B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4-12</a:t>
            </a:r>
          </a:p>
        </p:txBody>
      </p:sp>
    </p:spTree>
    <p:extLst>
      <p:ext uri="{BB962C8B-B14F-4D97-AF65-F5344CB8AC3E}">
        <p14:creationId xmlns:p14="http://schemas.microsoft.com/office/powerpoint/2010/main" val="191543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064AB5-24E8-49CF-B899-E7C5138D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DCAP-BTLS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953CB-2753-458E-A694-5E0B8E50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Deformities</a:t>
            </a:r>
          </a:p>
          <a:p>
            <a:r>
              <a:rPr lang="en-US" dirty="0"/>
              <a:t>Contusions</a:t>
            </a:r>
          </a:p>
          <a:p>
            <a:r>
              <a:rPr lang="en-US" dirty="0"/>
              <a:t>Abrasions</a:t>
            </a:r>
          </a:p>
          <a:p>
            <a:r>
              <a:rPr lang="en-US" dirty="0"/>
              <a:t>Punctures</a:t>
            </a:r>
          </a:p>
          <a:p>
            <a:r>
              <a:rPr lang="en-US" dirty="0"/>
              <a:t>Burns</a:t>
            </a:r>
          </a:p>
          <a:p>
            <a:r>
              <a:rPr lang="en-US" dirty="0"/>
              <a:t>Tenderness</a:t>
            </a:r>
          </a:p>
          <a:p>
            <a:r>
              <a:rPr lang="en-US" dirty="0"/>
              <a:t>Lacerations</a:t>
            </a:r>
          </a:p>
          <a:p>
            <a:r>
              <a:rPr lang="en-US" dirty="0"/>
              <a:t>Swelling</a:t>
            </a:r>
          </a:p>
        </p:txBody>
      </p:sp>
      <p:pic>
        <p:nvPicPr>
          <p:cNvPr id="7" name="Picture 6" descr="Photos depicting examples of deformities, contusions, abrasions, puncture, burns, tenderness, lacerations, and swelling. ">
            <a:extLst>
              <a:ext uri="{FF2B5EF4-FFF2-40B4-BE49-F238E27FC236}">
                <a16:creationId xmlns:a16="http://schemas.microsoft.com/office/drawing/2014/main" id="{E3CAE12C-CDFF-4C48-B494-A0D303DD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96" y="1578025"/>
            <a:ext cx="4000034" cy="42204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A1DA-C7C3-4258-AABE-B7596DFF10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C8369-610A-4E44-87F8-3ED6D69F9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0E7F96-AA8F-473D-8AD4-D5AD9C71C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4-13</a:t>
            </a:r>
          </a:p>
        </p:txBody>
      </p:sp>
    </p:spTree>
    <p:extLst>
      <p:ext uri="{BB962C8B-B14F-4D97-AF65-F5344CB8AC3E}">
        <p14:creationId xmlns:p14="http://schemas.microsoft.com/office/powerpoint/2010/main" val="411581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D6F79-C273-43FA-B42D-803D26B4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Conducting Head-to-Toe Assessment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950361-8694-4936-9E9A-24F441BA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careful attention </a:t>
            </a:r>
          </a:p>
          <a:p>
            <a:r>
              <a:rPr lang="en-US" dirty="0"/>
              <a:t>Look, listen, and feel </a:t>
            </a:r>
          </a:p>
          <a:p>
            <a:r>
              <a:rPr lang="en-US" dirty="0"/>
              <a:t>Suspect a spinal injury in unconscious survivors and treat accordingly </a:t>
            </a:r>
          </a:p>
          <a:p>
            <a:r>
              <a:rPr lang="en-US" dirty="0"/>
              <a:t>Check own hands for patient bleeding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3A0C4-F588-4EDF-913F-7977773A60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FB7E5-2D46-4516-AB8D-C144410FB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50FDB-4021-4D9B-9AAF-F897827E8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4-14</a:t>
            </a:r>
          </a:p>
        </p:txBody>
      </p:sp>
    </p:spTree>
    <p:extLst>
      <p:ext uri="{BB962C8B-B14F-4D97-AF65-F5344CB8AC3E}">
        <p14:creationId xmlns:p14="http://schemas.microsoft.com/office/powerpoint/2010/main" val="234573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84B93-5640-4CC9-BB56-DC4BE7A8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BE5D9-D129-4E6A-A153-2A7EA098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Head</a:t>
            </a:r>
          </a:p>
          <a:p>
            <a:r>
              <a:rPr lang="en-US" dirty="0"/>
              <a:t>Neck</a:t>
            </a:r>
          </a:p>
          <a:p>
            <a:r>
              <a:rPr lang="en-US" dirty="0"/>
              <a:t>Shoulders</a:t>
            </a:r>
          </a:p>
          <a:p>
            <a:r>
              <a:rPr lang="en-US" dirty="0"/>
              <a:t>Chest</a:t>
            </a:r>
          </a:p>
          <a:p>
            <a:r>
              <a:rPr lang="en-US" dirty="0"/>
              <a:t>Arms</a:t>
            </a:r>
          </a:p>
          <a:p>
            <a:r>
              <a:rPr lang="en-US" dirty="0"/>
              <a:t>Abdomen</a:t>
            </a:r>
          </a:p>
          <a:p>
            <a:r>
              <a:rPr lang="en-US" dirty="0"/>
              <a:t>Pelvis</a:t>
            </a:r>
          </a:p>
          <a:p>
            <a:r>
              <a:rPr lang="en-US" dirty="0"/>
              <a:t>Legs </a:t>
            </a:r>
          </a:p>
        </p:txBody>
      </p:sp>
      <p:pic>
        <p:nvPicPr>
          <p:cNvPr id="9" name="Picture 8" descr="Photo: CERT team members assess patients for injuries.">
            <a:extLst>
              <a:ext uri="{FF2B5EF4-FFF2-40B4-BE49-F238E27FC236}">
                <a16:creationId xmlns:a16="http://schemas.microsoft.com/office/drawing/2014/main" id="{FB5EAB78-9A72-4942-B7C2-3C7A9055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58" y="2013156"/>
            <a:ext cx="4640528" cy="28316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7E226C-5036-4331-8067-B22C29DB07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274B88-E214-4AE8-BC40-1A35C8F2B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E6D86C-89AE-47B4-9BA4-66AC42940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4-15</a:t>
            </a:r>
          </a:p>
        </p:txBody>
      </p:sp>
    </p:spTree>
    <p:extLst>
      <p:ext uri="{BB962C8B-B14F-4D97-AF65-F5344CB8AC3E}">
        <p14:creationId xmlns:p14="http://schemas.microsoft.com/office/powerpoint/2010/main" val="88562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25EB7-A3FD-4CCC-9B29-21F48200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Closed-Head, Neck, Spinal Injuries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B2452-B1EC-438F-8CA8-06C7C453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injuries to the head or spine are suspected, </a:t>
            </a:r>
            <a:r>
              <a:rPr lang="en-US" b="1" dirty="0"/>
              <a:t>do no harm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Minimize movement of head and neck while treating life-threatening conditions </a:t>
            </a:r>
          </a:p>
          <a:p>
            <a:r>
              <a:rPr lang="en-US" dirty="0"/>
              <a:t>If survivors exhibit signs or are found under heavy debris, treat them as having a closed-head, neck, or spinal injury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7AE8E-2252-4967-A65D-8D55E38AF4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1192A-BCFA-453F-928E-D2CF74A7D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389CF-C078-4EF8-AEBB-50F0C5C53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4-16</a:t>
            </a:r>
          </a:p>
        </p:txBody>
      </p:sp>
    </p:spTree>
    <p:extLst>
      <p:ext uri="{BB962C8B-B14F-4D97-AF65-F5344CB8AC3E}">
        <p14:creationId xmlns:p14="http://schemas.microsoft.com/office/powerpoint/2010/main" val="63138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ED4E85-07F6-46DD-84C6-A8A6641BA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1918" y="2177501"/>
            <a:ext cx="9289073" cy="1325563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4: Disaster Medical Operations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D9578-2E8F-4937-A07B-57EFFD270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0" y="1634021"/>
            <a:ext cx="9144000" cy="725488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CERT Basic Training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5215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95538F-C2BC-4C5D-A086-7D090F03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Health Considerations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44BB9-59CB-48F7-A078-7241F3FB4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proper hygiene</a:t>
            </a:r>
          </a:p>
          <a:p>
            <a:r>
              <a:rPr lang="en-US" dirty="0"/>
              <a:t>Maintaining proper sanitation</a:t>
            </a:r>
          </a:p>
          <a:p>
            <a:r>
              <a:rPr lang="en-US" dirty="0"/>
              <a:t>Purifying water (if necessary)</a:t>
            </a:r>
          </a:p>
          <a:p>
            <a:r>
              <a:rPr lang="en-US" dirty="0"/>
              <a:t>Preventing spread of disease </a:t>
            </a:r>
          </a:p>
        </p:txBody>
      </p:sp>
      <p:pic>
        <p:nvPicPr>
          <p:cNvPr id="6" name="Picture 5" descr="Photo of bubbles covering the surface of a liquid. ">
            <a:extLst>
              <a:ext uri="{FF2B5EF4-FFF2-40B4-BE49-F238E27FC236}">
                <a16:creationId xmlns:a16="http://schemas.microsoft.com/office/drawing/2014/main" id="{0BE81A6E-8170-49B4-85C0-6F8517A0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281" y="1840303"/>
            <a:ext cx="3215148" cy="263341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E74840-EBFE-42E4-BA5E-6774D90A2C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146AD-ADA0-4ECC-A4D3-DF3620682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20B19-658A-4249-8134-8B53E3F1A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4-17</a:t>
            </a:r>
          </a:p>
        </p:txBody>
      </p:sp>
    </p:spTree>
    <p:extLst>
      <p:ext uri="{BB962C8B-B14F-4D97-AF65-F5344CB8AC3E}">
        <p14:creationId xmlns:p14="http://schemas.microsoft.com/office/powerpoint/2010/main" val="395500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A87F2-36CC-4F9F-96A1-94D6978A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Hygiene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99E4E-D4EB-4425-B689-ED17D193F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6481312" cy="4781145"/>
          </a:xfrm>
        </p:spPr>
        <p:txBody>
          <a:bodyPr/>
          <a:lstStyle/>
          <a:p>
            <a:r>
              <a:rPr lang="en-US" dirty="0"/>
              <a:t>Wash hands frequently </a:t>
            </a:r>
          </a:p>
          <a:p>
            <a:pPr lvl="1"/>
            <a:r>
              <a:rPr lang="en-US" dirty="0"/>
              <a:t>Or use alcohol-based hand sanitizer </a:t>
            </a:r>
          </a:p>
          <a:p>
            <a:r>
              <a:rPr lang="en-US" dirty="0"/>
              <a:t>Wear non-latex exam gloves </a:t>
            </a:r>
          </a:p>
          <a:p>
            <a:r>
              <a:rPr lang="en-US" dirty="0"/>
              <a:t>Keep dressings sterile </a:t>
            </a:r>
          </a:p>
          <a:p>
            <a:r>
              <a:rPr lang="en-US" dirty="0"/>
              <a:t>Wash areas that come in contact with body fluids </a:t>
            </a:r>
          </a:p>
        </p:txBody>
      </p:sp>
      <p:pic>
        <p:nvPicPr>
          <p:cNvPr id="6" name="Picture 5" descr="Photo of hands washing in a sink.">
            <a:extLst>
              <a:ext uri="{FF2B5EF4-FFF2-40B4-BE49-F238E27FC236}">
                <a16:creationId xmlns:a16="http://schemas.microsoft.com/office/drawing/2014/main" id="{DDF3F793-E924-4C6C-8A95-7B7CF9BB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25" y="1798685"/>
            <a:ext cx="2115323" cy="326063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3738D8-0595-498F-905B-48CCAC8A96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016DC-46C1-4C80-99FF-6148987F3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06CA5-E513-44FE-B8F5-837086E33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4-18</a:t>
            </a:r>
          </a:p>
        </p:txBody>
      </p:sp>
    </p:spTree>
    <p:extLst>
      <p:ext uri="{BB962C8B-B14F-4D97-AF65-F5344CB8AC3E}">
        <p14:creationId xmlns:p14="http://schemas.microsoft.com/office/powerpoint/2010/main" val="267490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F7A274-CD9B-44C8-9C1C-86F9D599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Sanitation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A96742-55E7-4C6C-B3E5-9B7857AA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disposal of bacterial sources </a:t>
            </a:r>
          </a:p>
          <a:p>
            <a:r>
              <a:rPr lang="en-US" dirty="0"/>
              <a:t>Put waste products in plastic bags </a:t>
            </a:r>
          </a:p>
          <a:p>
            <a:pPr lvl="1"/>
            <a:r>
              <a:rPr lang="en-US" dirty="0"/>
              <a:t>Tie off bags and mark them as medical waste </a:t>
            </a:r>
          </a:p>
          <a:p>
            <a:r>
              <a:rPr lang="en-US" dirty="0"/>
              <a:t>Bury human waste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1E2B7-31BB-4B2E-98E0-74F3845E1B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7A664-E54A-491D-9C46-07E883ED0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0DDF9-04E7-450A-A504-4ED7997DA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4-19</a:t>
            </a:r>
          </a:p>
        </p:txBody>
      </p:sp>
    </p:spTree>
    <p:extLst>
      <p:ext uri="{BB962C8B-B14F-4D97-AF65-F5344CB8AC3E}">
        <p14:creationId xmlns:p14="http://schemas.microsoft.com/office/powerpoint/2010/main" val="292757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BC77D-8638-40FE-BFE3-AE145253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Purification 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4B87-5408-41C2-9DD7-A1CA38DB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 water for 1 minute </a:t>
            </a:r>
          </a:p>
          <a:p>
            <a:r>
              <a:rPr lang="en-US" dirty="0"/>
              <a:t>Water purification tablets </a:t>
            </a:r>
          </a:p>
          <a:p>
            <a:r>
              <a:rPr lang="en-US" dirty="0"/>
              <a:t>Non-perfumed liquid bleach </a:t>
            </a:r>
          </a:p>
          <a:p>
            <a:pPr lvl="1"/>
            <a:r>
              <a:rPr lang="en-US" dirty="0"/>
              <a:t>8 drops/gal of water </a:t>
            </a:r>
          </a:p>
          <a:p>
            <a:pPr lvl="1"/>
            <a:r>
              <a:rPr lang="en-US" dirty="0"/>
              <a:t>16 drops/gal if water is cloudy </a:t>
            </a:r>
          </a:p>
          <a:p>
            <a:pPr lvl="1"/>
            <a:r>
              <a:rPr lang="en-US" dirty="0"/>
              <a:t>Let stand for 30 minutes before use </a:t>
            </a:r>
          </a:p>
        </p:txBody>
      </p:sp>
      <p:pic>
        <p:nvPicPr>
          <p:cNvPr id="6" name="Picture 5" descr="Photo: Water in a pot comes to a boil.">
            <a:extLst>
              <a:ext uri="{FF2B5EF4-FFF2-40B4-BE49-F238E27FC236}">
                <a16:creationId xmlns:a16="http://schemas.microsoft.com/office/drawing/2014/main" id="{CB53BF7F-2535-4EA4-9BA2-E9466368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40" y="1937031"/>
            <a:ext cx="2585688" cy="29839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50B625-2734-418B-93E1-47E0C0520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A8DAF-79CF-4E06-960D-3B37B2F4AB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50D9B-8C2B-4761-BF4C-E54C2F8C8B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4-20</a:t>
            </a:r>
          </a:p>
        </p:txBody>
      </p:sp>
    </p:spTree>
    <p:extLst>
      <p:ext uri="{BB962C8B-B14F-4D97-AF65-F5344CB8AC3E}">
        <p14:creationId xmlns:p14="http://schemas.microsoft.com/office/powerpoint/2010/main" val="253577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E7307-D1D6-4C10-801E-DF6D6DAD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Summary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(Unit 4)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06D9F-1F64-4FDD-B5EC-17EA4CB6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During a mass casualty incident, CERT volunteers should: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Identify self as CERT volunteer and give agency affiliation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Assess and provide life-saving interventions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Provide responders with detailed information  Communication is key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First responders may establish a central treatment location or multiple at different incident sites  Treatment areas will take into consideration safety and access to resources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31D9D-881A-405E-9DAF-0D7284D85A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0296-28A0-473F-B4FD-8AE2035BC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75999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D8614-A642-4136-9306-078E34390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4-21</a:t>
            </a:r>
          </a:p>
        </p:txBody>
      </p:sp>
    </p:spTree>
    <p:extLst>
      <p:ext uri="{BB962C8B-B14F-4D97-AF65-F5344CB8AC3E}">
        <p14:creationId xmlns:p14="http://schemas.microsoft.com/office/powerpoint/2010/main" val="417093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E7307-D1D6-4C10-801E-DF6D6DAD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Summary Cont’d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06D9F-1F64-4FDD-B5EC-17EA4CB6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Head-to-toe assessments should be: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Hands-on and verbal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Conducted in the same way each time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safeguard public health, maintain proper hygiene and sanitation, and purify water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E64B4-366A-4762-910B-963B333B93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0296-28A0-473F-B4FD-8AE2035BC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28113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D8614-A642-4136-9306-078E34390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4-21</a:t>
            </a:r>
          </a:p>
        </p:txBody>
      </p:sp>
    </p:spTree>
    <p:extLst>
      <p:ext uri="{BB962C8B-B14F-4D97-AF65-F5344CB8AC3E}">
        <p14:creationId xmlns:p14="http://schemas.microsoft.com/office/powerpoint/2010/main" val="403172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9D362-256A-4C5E-9F8D-6DC8FEAE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Assignment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(Unit 4)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D352C-F783-4ACC-9AC7-A4664B3CB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unit to be covered in next session </a:t>
            </a:r>
          </a:p>
          <a:p>
            <a:r>
              <a:rPr lang="en-US" dirty="0"/>
              <a:t>Practice complete head-to-toe assessment on friend or family member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D8683-54EB-4172-9FD0-59712B49D1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A5277-7EC5-4E41-9B71-E9F2DA28E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4A50A-5FED-4EAD-BBA9-304857665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4-22</a:t>
            </a:r>
          </a:p>
        </p:txBody>
      </p:sp>
    </p:spTree>
    <p:extLst>
      <p:ext uri="{BB962C8B-B14F-4D97-AF65-F5344CB8AC3E}">
        <p14:creationId xmlns:p14="http://schemas.microsoft.com/office/powerpoint/2010/main" val="234903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68CC9B-C0B6-483B-9BA1-98DEA67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 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5FE78-1113-43B3-A699-6AF06F2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Life-threatening conditions:</a:t>
            </a:r>
          </a:p>
          <a:p>
            <a:pPr lvl="1"/>
            <a:r>
              <a:rPr lang="en-US" dirty="0"/>
              <a:t>Severe bleeding</a:t>
            </a:r>
          </a:p>
          <a:p>
            <a:pPr lvl="1"/>
            <a:r>
              <a:rPr lang="en-US" dirty="0"/>
              <a:t>Low body temperature</a:t>
            </a:r>
          </a:p>
          <a:p>
            <a:pPr lvl="1"/>
            <a:r>
              <a:rPr lang="en-US" dirty="0"/>
              <a:t>Airway obstruction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522FF-43BF-42DF-B0B3-7FDB6F9EA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6464" y="6385716"/>
            <a:ext cx="4617720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7ABC3-5146-4DC7-A164-E733975C89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</a:t>
            </a:r>
          </a:p>
        </p:txBody>
      </p:sp>
    </p:spTree>
    <p:extLst>
      <p:ext uri="{BB962C8B-B14F-4D97-AF65-F5344CB8AC3E}">
        <p14:creationId xmlns:p14="http://schemas.microsoft.com/office/powerpoint/2010/main" val="226417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65DC5-B1A3-455C-A8A3-AA512CDE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 Size-up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FAAB34-99DE-4C56-925F-9F5D2980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Gather Facts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Assess Damage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Consider Probabilities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Assess Your Situation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Establish Priorities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Make Decisions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Develop Plan of Action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Take Action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Evaluate Progress</a:t>
            </a:r>
          </a:p>
        </p:txBody>
      </p:sp>
      <p:pic>
        <p:nvPicPr>
          <p:cNvPr id="7" name="Picture 6" descr="Arrows pointing in a circle with the words &quot;Remember: CERT Size-up is a continual process.&quot; ">
            <a:extLst>
              <a:ext uri="{FF2B5EF4-FFF2-40B4-BE49-F238E27FC236}">
                <a16:creationId xmlns:a16="http://schemas.microsoft.com/office/drawing/2014/main" id="{60E2B96C-2746-4F25-A784-F5FE9804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24" y="1930114"/>
            <a:ext cx="3774358" cy="38638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B08D5-15ED-45FD-B660-9209359E50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2-8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C8AC7-CDED-4793-9C67-63928BC7B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CERT Basic Training Unit 4: Disaster Medical Operations – Part 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32957-B082-4B26-8C6F-430DC2D1C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</a:t>
            </a:r>
          </a:p>
        </p:txBody>
      </p:sp>
    </p:spTree>
    <p:extLst>
      <p:ext uri="{BB962C8B-B14F-4D97-AF65-F5344CB8AC3E}">
        <p14:creationId xmlns:p14="http://schemas.microsoft.com/office/powerpoint/2010/main" val="2025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FE2F9A-816A-4DF2-8E72-0457DA7C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800" dirty="0">
                <a:solidFill>
                  <a:srgbClr val="448431"/>
                </a:solidFill>
              </a:rPr>
              <a:t> 4 </a:t>
            </a:r>
            <a:r>
              <a:rPr lang="en-US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FC9BA-0799-4633-A69C-3DFBA96D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role of the CERT volunteer during a mass casualty incident </a:t>
            </a:r>
          </a:p>
          <a:p>
            <a:r>
              <a:rPr lang="en-US" dirty="0"/>
              <a:t>Describe the functions of disaster medical operations </a:t>
            </a:r>
          </a:p>
          <a:p>
            <a:r>
              <a:rPr lang="en-US" dirty="0"/>
              <a:t>Describe how to set up survivor treatment areas </a:t>
            </a:r>
          </a:p>
          <a:p>
            <a:r>
              <a:rPr lang="en-US" dirty="0"/>
              <a:t>Perform head-to-toe patient assessments </a:t>
            </a:r>
          </a:p>
          <a:p>
            <a:r>
              <a:rPr lang="en-US" dirty="0"/>
              <a:t>Take appropriate sanitation and hygiene measures to protect public health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202D6-9647-4540-B170-F00DC6D5D3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42CD57-0F7C-4D65-9D10-4A2CCE819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28113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C6F440-4EF7-483D-9588-34153FC7F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4-3</a:t>
            </a:r>
          </a:p>
        </p:txBody>
      </p:sp>
    </p:spTree>
    <p:extLst>
      <p:ext uri="{BB962C8B-B14F-4D97-AF65-F5344CB8AC3E}">
        <p14:creationId xmlns:p14="http://schemas.microsoft.com/office/powerpoint/2010/main" val="183698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 Casualty Incidents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23B13-108F-4CDF-80F3-01A1BCD5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Incidents in which the number of casualties overwhelms the local resources </a:t>
            </a:r>
          </a:p>
          <a:p>
            <a:pPr lvl="1"/>
            <a:r>
              <a:rPr lang="en-US" dirty="0"/>
              <a:t>Commuter train derailment</a:t>
            </a:r>
          </a:p>
          <a:p>
            <a:pPr lvl="1"/>
            <a:r>
              <a:rPr lang="en-US" dirty="0"/>
              <a:t>Multi-car accident</a:t>
            </a:r>
          </a:p>
          <a:p>
            <a:pPr lvl="1"/>
            <a:r>
              <a:rPr lang="en-US" dirty="0"/>
              <a:t>Bus accident</a:t>
            </a:r>
          </a:p>
          <a:p>
            <a:pPr lvl="1"/>
            <a:r>
              <a:rPr lang="en-US" dirty="0"/>
              <a:t>Building collapse</a:t>
            </a:r>
          </a:p>
          <a:p>
            <a:pPr lvl="1"/>
            <a:r>
              <a:rPr lang="en-US" dirty="0"/>
              <a:t>Natural disasters (e.g., tornadoes)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9C8D5-C297-4B5A-B76F-C3859BFB77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F4A2C-AF90-4D24-B6D7-0D480FE30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6F031-D871-403D-BF0B-F08B68B86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4-4</a:t>
            </a:r>
          </a:p>
        </p:txBody>
      </p:sp>
    </p:spTree>
    <p:extLst>
      <p:ext uri="{BB962C8B-B14F-4D97-AF65-F5344CB8AC3E}">
        <p14:creationId xmlns:p14="http://schemas.microsoft.com/office/powerpoint/2010/main" val="57232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5BC44F-36CD-4F22-9A80-14AE39F2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First Responder Personnel</a:t>
            </a:r>
            <a:r>
              <a:rPr lang="en-US" sz="800" dirty="0"/>
              <a:t> </a:t>
            </a:r>
            <a:r>
              <a:rPr lang="en-US" sz="1600" dirty="0">
                <a:solidFill>
                  <a:srgbClr val="448431"/>
                </a:solidFill>
              </a:rPr>
              <a:t>(1 of 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0087AA-2E54-4A0C-A526-DD59D66D6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mass casualty events, first responder personnel will:</a:t>
            </a:r>
          </a:p>
          <a:p>
            <a:pPr lvl="1"/>
            <a:r>
              <a:rPr lang="en-US" dirty="0"/>
              <a:t>Establish command and control of the incident area</a:t>
            </a:r>
          </a:p>
          <a:p>
            <a:pPr lvl="1"/>
            <a:r>
              <a:rPr lang="en-US" dirty="0"/>
              <a:t>Conduct a scene size-up and set-up</a:t>
            </a:r>
          </a:p>
          <a:p>
            <a:pPr lvl="1"/>
            <a:r>
              <a:rPr lang="en-US" dirty="0"/>
              <a:t>Send survivors with relatively minor injuries to a holding area to await treatment</a:t>
            </a:r>
          </a:p>
          <a:p>
            <a:pPr lvl="1"/>
            <a:r>
              <a:rPr lang="en-US" dirty="0"/>
              <a:t>Identify survivors who require life-saving interventions and treat them immediately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F59D6-9DD8-4267-91CB-46EC411807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5782E-B091-428E-B7D4-326391E62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0D246-6EF3-4708-802D-4C28AD110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4-5</a:t>
            </a:r>
          </a:p>
        </p:txBody>
      </p:sp>
    </p:spTree>
    <p:extLst>
      <p:ext uri="{BB962C8B-B14F-4D97-AF65-F5344CB8AC3E}">
        <p14:creationId xmlns:p14="http://schemas.microsoft.com/office/powerpoint/2010/main" val="7119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10B65-9113-4412-8924-90A70AA4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First Responder Personnel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448431"/>
                </a:solidFill>
              </a:rPr>
              <a:t>(2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E6D73-AF12-4F54-956B-DAC2ACEB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mass casualty events, first responder personnel will also:</a:t>
            </a:r>
          </a:p>
          <a:p>
            <a:pPr lvl="1"/>
            <a:r>
              <a:rPr lang="en-US" dirty="0"/>
              <a:t>Identify deceased victims as well as survivors too severely injured to save</a:t>
            </a:r>
          </a:p>
          <a:p>
            <a:pPr lvl="1"/>
            <a:r>
              <a:rPr lang="en-US" dirty="0"/>
              <a:t>Manage medical transportation for survivors who require additional treatment</a:t>
            </a:r>
          </a:p>
          <a:p>
            <a:pPr lvl="1"/>
            <a:r>
              <a:rPr lang="en-US" dirty="0"/>
              <a:t>Secure the area to protect first responders, survivors, and evidence for law enforcement investigations</a:t>
            </a:r>
          </a:p>
          <a:p>
            <a:pPr lvl="1"/>
            <a:r>
              <a:rPr lang="en-US" dirty="0"/>
              <a:t>Remove debris and other safety or health threats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27C00-3785-4FCD-BB94-0D14CE5AFF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7E49B-05C4-4CB0-9C4C-2ABFE9200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30816-B687-4FE7-8CC6-452B15E2A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48778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573CD-CF35-4667-BC3A-6AEB6B34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6044561" cy="1017672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CERT Volunteers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(1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E6333-8336-4A24-A661-9F811C13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Put on PPE and any CERT affiliated gear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Locate the nearest first responder and identify yourself/give them your local agency affiliation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a first responder is not available, assess the situation and determine whether you can provide life-saving interventions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BB6A1-4DD6-4FB5-964D-851C567D0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358E-0231-4DAE-B5D7-C9C93B516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57D72-E089-4810-8100-9664C97BC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4-7</a:t>
            </a:r>
          </a:p>
        </p:txBody>
      </p:sp>
    </p:spTree>
    <p:extLst>
      <p:ext uri="{BB962C8B-B14F-4D97-AF65-F5344CB8AC3E}">
        <p14:creationId xmlns:p14="http://schemas.microsoft.com/office/powerpoint/2010/main" val="209367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PPTTmplt20190319" id="{D722C5DE-2F57-4455-BD5B-B112E512D8C7}" vid="{1F66F116-B1E9-46B5-B201-57AD9513C66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PPTTmplt20190319" id="{D722C5DE-2F57-4455-BD5B-B112E512D8C7}" vid="{C04B925E-061A-4622-B6DB-8886051063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FE5F7B7910C4D8144887B4C3EC5DA" ma:contentTypeVersion="8" ma:contentTypeDescription="Create a new document." ma:contentTypeScope="" ma:versionID="0f4aa0be5aac37cfe6b302b3dcac7b10">
  <xsd:schema xmlns:xsd="http://www.w3.org/2001/XMLSchema" xmlns:xs="http://www.w3.org/2001/XMLSchema" xmlns:p="http://schemas.microsoft.com/office/2006/metadata/properties" xmlns:ns2="cd7a79f3-a22f-4b0a-abe2-9eca9b7c463e" xmlns:ns3="ec9525e3-0e26-41e5-be28-2227dc64c83e" targetNamespace="http://schemas.microsoft.com/office/2006/metadata/properties" ma:root="true" ma:fieldsID="1d090e8eba2147705143ba426f1acea8" ns2:_="" ns3:_="">
    <xsd:import namespace="cd7a79f3-a22f-4b0a-abe2-9eca9b7c463e"/>
    <xsd:import namespace="ec9525e3-0e26-41e5-be28-2227dc64c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a79f3-a22f-4b0a-abe2-9eca9b7c4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25e3-0e26-41e5-be28-2227dc64c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2231E3-016F-4B17-AC09-DB5F282D3A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6A4D33-D01D-4212-B3C6-A4E181DF74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a79f3-a22f-4b0a-abe2-9eca9b7c463e"/>
    <ds:schemaRef ds:uri="ec9525e3-0e26-41e5-be28-2227dc64c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DD7AE4-83D3-421C-A1C5-EED6632DACD5}">
  <ds:schemaRefs>
    <ds:schemaRef ds:uri="http://schemas.microsoft.com/office/2006/documentManagement/types"/>
    <ds:schemaRef ds:uri="http://www.w3.org/XML/1998/namespace"/>
    <ds:schemaRef ds:uri="http://purl.org/dc/terms/"/>
    <ds:schemaRef ds:uri="ec9525e3-0e26-41e5-be28-2227dc64c83e"/>
    <ds:schemaRef ds:uri="http://schemas.microsoft.com/office/infopath/2007/PartnerControls"/>
    <ds:schemaRef ds:uri="http://schemas.openxmlformats.org/package/2006/metadata/core-properties"/>
    <ds:schemaRef ds:uri="cd7a79f3-a22f-4b0a-abe2-9eca9b7c463e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CERTPPTTmplt</Template>
  <TotalTime>3293</TotalTime>
  <Words>1219</Words>
  <Application>Microsoft Office PowerPoint</Application>
  <PresentationFormat>On-screen Show (4:3)</PresentationFormat>
  <Paragraphs>219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1_Office Theme</vt:lpstr>
      <vt:lpstr>CERT Basic Training</vt:lpstr>
      <vt:lpstr>Unit 4: Disaster Medical Operations – Part 2</vt:lpstr>
      <vt:lpstr>Unit 3 Review</vt:lpstr>
      <vt:lpstr>CERT Size-up</vt:lpstr>
      <vt:lpstr>Unit 4 Objectives</vt:lpstr>
      <vt:lpstr>Mass Casualty Incidents</vt:lpstr>
      <vt:lpstr>Role of First Responder Personnel (1 of 2)</vt:lpstr>
      <vt:lpstr>Role of First Responder Personnel (2 of 2)</vt:lpstr>
      <vt:lpstr>Role of CERT Volunteers (1 of 2)</vt:lpstr>
      <vt:lpstr>Role of CERT Volunteers (2 of 2)</vt:lpstr>
      <vt:lpstr>Functions of Disaster Medical Operations</vt:lpstr>
      <vt:lpstr>Establish a Medical Treatment Area</vt:lpstr>
      <vt:lpstr>Medical Treatment Areas</vt:lpstr>
      <vt:lpstr>Safety for Rescuers and Survivors</vt:lpstr>
      <vt:lpstr>Head-to-Toe Assessment</vt:lpstr>
      <vt:lpstr>DCAP-BTLS</vt:lpstr>
      <vt:lpstr>Conducting Head-to-Toe Assessment</vt:lpstr>
      <vt:lpstr>Order of Assessment</vt:lpstr>
      <vt:lpstr>Closed-Head, Neck, Spinal Injuries</vt:lpstr>
      <vt:lpstr>Public Health Considerations</vt:lpstr>
      <vt:lpstr>Maintaining Hygiene</vt:lpstr>
      <vt:lpstr>Maintain Sanitation</vt:lpstr>
      <vt:lpstr>Water Purification Methods</vt:lpstr>
      <vt:lpstr>Unit Summary (Unit 4)</vt:lpstr>
      <vt:lpstr>Unit Summary Cont’d</vt:lpstr>
      <vt:lpstr>Homework Assignment (Unit 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Kendall</dc:creator>
  <cp:lastModifiedBy>Akers, Ryan</cp:lastModifiedBy>
  <cp:revision>758</cp:revision>
  <dcterms:created xsi:type="dcterms:W3CDTF">2019-04-19T15:08:43Z</dcterms:created>
  <dcterms:modified xsi:type="dcterms:W3CDTF">2021-04-07T21:26:00Z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0x010100798FE5F7B7910C4D8144887B4C3EC5DA</vt:lpwstr>
  </property>
</Properties>
</file>